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2" r:id="rId21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92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48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34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8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60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59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1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1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0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79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44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4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92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Портфолио по Excel: Анализ Данных для Продаж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Эта презентация демонстрирует ключевые аналитические возможности Excel для оптимизации стратегий продаж и повышения эффективности бизнеса.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noFill/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80190" y="6381724"/>
            <a:ext cx="6211415" cy="87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Презентацию выполнил Олег Герасимчук</a:t>
            </a:r>
          </a:p>
          <a:p>
            <a:pPr>
              <a:lnSpc>
                <a:spcPts val="3100"/>
              </a:lnSpc>
            </a:pPr>
            <a:r>
              <a:rPr lang="ru-RU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В рамках курса по Анализу данных</a:t>
            </a:r>
            <a:endParaRPr lang="en-US" sz="2200" b="1" dirty="0">
              <a:solidFill>
                <a:srgbClr val="4B4A4A"/>
              </a:solidFill>
              <a:latin typeface="Geist Bold" pitchFamily="34" charset="0"/>
              <a:ea typeface="Geist Bold" pitchFamily="34" charset="-122"/>
              <a:cs typeface="Geist Bold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28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Суммарные продажи по магазинам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505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Необходим анализ предложений и оптимизация маркетинга. Лидеры должны развивать сильные стороны. Отстающие — изучать успешные практики лидеров.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994428"/>
            <a:ext cx="7556421" cy="3342322"/>
          </a:xfrm>
          <a:prstGeom prst="roundRect">
            <a:avLst>
              <a:gd name="adj" fmla="val 610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4002048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5457" y="414575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Магазин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032438" y="4145756"/>
            <a:ext cx="20519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Суммарные продажи (млн руб.)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545610" y="414575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Прирост (год к году)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537817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5457" y="552188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Азбука вкуса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032438" y="552188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150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545610" y="552188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-5%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602849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5457" y="61722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Ароматный мир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032438" y="617220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200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1545610" y="61722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+3%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810" y="667881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515457" y="68225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Вкусвилл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032438" y="682251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180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1545610" y="68225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+7%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Анализ Данных Продаж и Оптимизация Ассортимента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Представляем анализ для отделов продаж и маркетинга. Оптимизируем ассортимент и закупки на основе данных. Цель — повышение эффективности бизнеса.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noFill/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821561"/>
            <a:ext cx="295870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0665"/>
            <a:ext cx="11881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Сравнение Поставщиков и Анализ Цен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36419"/>
            <a:ext cx="32958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Различия в Продажах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17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По категориям и поставщикам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884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Вариации по регионам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Зависимость от сезона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736419"/>
            <a:ext cx="4403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Оптимизация Ассортимента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317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На основе данных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884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Повышение маржинальности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Снижение издержек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Рекомендации по Поставщикам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65414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69665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Мониторинг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Регулярный анализ данных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713803" y="365414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69665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Глубокий Анализ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4509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Сезонность, конкуренция, маркетинг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54018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4437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Адаптация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309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Гибкость стратегий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1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Продажи по Категориям Товаров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199448"/>
            <a:ext cx="3664863" cy="2039422"/>
          </a:xfrm>
          <a:prstGeom prst="roundRect">
            <a:avLst>
              <a:gd name="adj" fmla="val 1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Ключевые Категории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427863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Макароны, Мясо, Сок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199448"/>
            <a:ext cx="3664863" cy="2039422"/>
          </a:xfrm>
          <a:prstGeom prst="roundRect">
            <a:avLst>
              <a:gd name="adj" fmla="val 1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Сезонные Колебания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42786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Планирование акций и рекламы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0117"/>
            <a:ext cx="37249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Региональные Различия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19053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Важность локализованных стратегий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37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Среднее Количество Покупок по Категориям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1142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521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Приоритетные Категории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544996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Молоко и Рис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81142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60521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Инвестиции в Акции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8893493" y="544996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Увеличение прибыли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81142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60521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Спецакции к Праздникам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06795" y="544996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Рост сезонных продаж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Аналитика Клиентов: География и Лайфтайм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43789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Основной Рынок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511409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Россия и СНГ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33" y="4850963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397329"/>
            <a:ext cx="3368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Локальные Стратегии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4"/>
          <p:cNvSpPr/>
          <p:nvPr/>
        </p:nvSpPr>
        <p:spPr>
          <a:xfrm>
            <a:off x="9597628" y="388774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Для других стран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832979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849898"/>
            <a:ext cx="3604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Отслеживание Трендов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597628" y="634031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Постоянный мониторинг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230" y="5868948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Программа Лояльности и Лайфтайм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5341" y="3143250"/>
            <a:ext cx="30480" cy="370082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383161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1432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31857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69411" y="3221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Охват Программы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9411" y="37115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Почти 50% клиентской базы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60012" y="4767977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5705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669411" y="4605933"/>
            <a:ext cx="31709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Лайфтайм Клиентов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69411" y="509635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200–400 дней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760012" y="6152793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9553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kumimoji="0" lang="en-US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669411" y="5990749"/>
            <a:ext cx="3218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Работа с Сегментами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69411" y="648116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С менее активными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006747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Частотность Имен и Платежеспособность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373398"/>
            <a:ext cx="3834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Частотный Анализ Имен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Для таргетированной рекламы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453533"/>
            <a:ext cx="3906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Адаптация Предложений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По странам с разной платежеспособностью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Мониторинг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B4A4A"/>
                </a:solidFill>
                <a:effectLst/>
                <a:uLnTx/>
                <a:uFillTx/>
                <a:latin typeface="Geist" pitchFamily="34" charset="0"/>
                <a:ea typeface="Geist" pitchFamily="34" charset="-122"/>
                <a:cs typeface="Geist" pitchFamily="34" charset="-120"/>
              </a:rPr>
              <a:t>Финансовых показателей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7519"/>
            <a:ext cx="10302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Заключение: Выводы и Перспективы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699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Мы успешно проанализировали пользовательские данные. Полученные инсайты помогут оптимизировать стратегии. Это открывает новые возможности для роста.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0530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579" y="3385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Олег Герасимчук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87579" y="3875961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Эксперт по анализу данных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3213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7579" y="4827151"/>
            <a:ext cx="3282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Свяжитесь по телефону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5"/>
          <p:cNvSpPr/>
          <p:nvPr/>
        </p:nvSpPr>
        <p:spPr>
          <a:xfrm>
            <a:off x="1587579" y="5317569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+7 905 319 25 93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7374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7579" y="6268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Напишите на почту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587579" y="6759178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3011"/>
                </a:solidFill>
                <a:effectLst/>
                <a:uLnTx/>
                <a:uFillTx/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olegavsim@gmail.com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610195"/>
            <a:ext cx="7590949" cy="207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Анализ трендов и прогнозирование продаж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926" y="3022878"/>
            <a:ext cx="1109424" cy="16335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05130" y="3244691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Сбор данных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05130" y="3724513"/>
            <a:ext cx="614874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Импорт и очистка данных продаж из различных источников.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926" y="4656415"/>
            <a:ext cx="1109424" cy="13313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05130" y="4878229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Визуализация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05130" y="5358051"/>
            <a:ext cx="6148745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Построение наглядных графиков и диаграмм трендов.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926" y="5987772"/>
            <a:ext cx="1109424" cy="16335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05130" y="6209586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Прогнозирование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05130" y="6689408"/>
            <a:ext cx="614874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Применение статистических методов для будущих продаж.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19125"/>
            <a:ext cx="7568089" cy="2110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Исследование выполнил: Герасимчук Олег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4356" y="3067764"/>
            <a:ext cx="7568089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Представленное исследование было выполнено Олегом Герасимчуком. Оно охватывает анализ рыночных тенденций, декомпозицию данных и выработку рекомендаций.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4356" y="4401503"/>
            <a:ext cx="3671530" cy="1672709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7123" y="463427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Профиль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123" y="5121116"/>
            <a:ext cx="320599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Опыт в анализе данных и бизнес-стратегиях.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033" y="4401503"/>
            <a:ext cx="3671530" cy="1672709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3800" y="463427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Экспертиза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3800" y="5121116"/>
            <a:ext cx="320599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Специализация на прогнозировании продаж.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4356" y="6299359"/>
            <a:ext cx="7568089" cy="1312545"/>
          </a:xfrm>
          <a:prstGeom prst="roundRect">
            <a:avLst>
              <a:gd name="adj" fmla="val 1543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7123" y="653212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Навыки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123" y="7018973"/>
            <a:ext cx="71025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Глубокое знание Excel и Power BI.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8141"/>
            <a:ext cx="6595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Задачи исследования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670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Анализ продаж продуктовых сетей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8092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Декомпозиция данных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2514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Формирование ключевых выводов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6953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65260" y="3912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017306" y="3947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Анализ продаж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443781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Исследование динамики и объемов продаж по сетям.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0200203" y="386953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5274" y="3912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0937319" y="3947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Декомпозиция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937319" y="443781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Разбиение данных на составляющие для детального изучения.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0190" y="59801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365260" y="60226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7017306" y="6058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Выводы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017306" y="65484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Формирование обоснованных заключений для бизнеса.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7074932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Динамика продаж по магазинам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213" y="1264920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Оба магазина столкнулись с трудностями в 2022–2023 гг. Важно понять причины этих колебаний.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1702475"/>
            <a:ext cx="13505974" cy="708136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998964" y="8783836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004D35"/>
          </a:solidFill>
          <a:ln/>
        </p:spPr>
      </p:sp>
      <p:sp>
        <p:nvSpPr>
          <p:cNvPr id="6" name="Text 3"/>
          <p:cNvSpPr/>
          <p:nvPr/>
        </p:nvSpPr>
        <p:spPr>
          <a:xfrm>
            <a:off x="6220539" y="8783836"/>
            <a:ext cx="1018461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Азбука вкуса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7391400" y="8783836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00704D"/>
          </a:solidFill>
          <a:ln/>
        </p:spPr>
      </p:sp>
      <p:sp>
        <p:nvSpPr>
          <p:cNvPr id="8" name="Text 5"/>
          <p:cNvSpPr/>
          <p:nvPr/>
        </p:nvSpPr>
        <p:spPr>
          <a:xfrm>
            <a:off x="7612975" y="8783836"/>
            <a:ext cx="1226225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Ароматный мир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3453"/>
            <a:ext cx="7362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Особенности динамики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58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"Азбука вкуса" более подвержена колебаниям. "Ароматный мир" демонстрирует стабильную динамику продаж.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2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Азбука вкуса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018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Резкие изменения в продажах. Высокая чувствительность к внешним факторам.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317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Сезонные спады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739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Влияние акций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2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Ароматный мир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5018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Стабильная динамика. Удержание линии продаж, устойчивость к шокам.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317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Лояльная база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8739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Эффективный маркетинг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86497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Рекомендации по динамике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02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Для "Азбуки вкуса" необходим анализ причин провалов. "Ароматному миру" следует использовать успехи для расширения.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31200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385304"/>
            <a:ext cx="318968" cy="3986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94328" y="3158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Азбука вкуса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194328" y="3648432"/>
            <a:ext cx="43967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Анализ провалов, адаптация стратегий.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080861" y="4222909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sp>
        <p:nvSpPr>
          <p:cNvPr id="9" name="Shape 6"/>
          <p:cNvSpPr/>
          <p:nvPr/>
        </p:nvSpPr>
        <p:spPr>
          <a:xfrm>
            <a:off x="793790" y="4351496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805601"/>
            <a:ext cx="318968" cy="3986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68171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Ароматный мир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368171" y="5068729"/>
            <a:ext cx="48706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Использование успехов, расширение рынка.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254704" y="5643205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790" y="5771793"/>
            <a:ext cx="6521410" cy="1669852"/>
          </a:xfrm>
          <a:prstGeom prst="roundRect">
            <a:avLst>
              <a:gd name="adj" fmla="val 1222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6407348"/>
            <a:ext cx="318968" cy="39862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42014" y="5998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Общие советы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42014" y="64890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Развитие омниканальных продаж, работа с лояльностью.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333" y="594360"/>
            <a:ext cx="76333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Анализ цен внутри товарной категории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5333" y="2267069"/>
            <a:ext cx="76333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Важен не только размер скидок, но и разнообразие акций. Учитывайте средний дисконт и разницу предложений.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5333" y="3200400"/>
            <a:ext cx="76333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Эффективная ценовая стратегия — это баланс между конкурентоспособностью и маржинальностью.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5333" y="4241602"/>
            <a:ext cx="3654743" cy="712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15%</a:t>
            </a:r>
            <a:endParaRPr lang="en-US" sz="5600" dirty="0"/>
          </a:p>
        </p:txBody>
      </p:sp>
      <p:sp>
        <p:nvSpPr>
          <p:cNvPr id="7" name="Text 4"/>
          <p:cNvSpPr/>
          <p:nvPr/>
        </p:nvSpPr>
        <p:spPr>
          <a:xfrm>
            <a:off x="1233726" y="5223510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Средний дисконт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733806" y="4241602"/>
            <a:ext cx="3654862" cy="712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20%</a:t>
            </a:r>
            <a:endParaRPr lang="en-US" sz="5600" dirty="0"/>
          </a:p>
        </p:txBody>
      </p:sp>
      <p:sp>
        <p:nvSpPr>
          <p:cNvPr id="9" name="Text 6"/>
          <p:cNvSpPr/>
          <p:nvPr/>
        </p:nvSpPr>
        <p:spPr>
          <a:xfrm>
            <a:off x="4913471" y="5223510"/>
            <a:ext cx="329553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Разница предложений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2744510" y="6316028"/>
            <a:ext cx="3654862" cy="712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30%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3223022" y="7297936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Рост прибыли</a:t>
            </a:r>
            <a:endParaRPr lang="en-US" sz="2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7176"/>
            <a:ext cx="86973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Эффективные предложения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95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Эффективные акции приводят к росту продаж и прибыли. Баланс между скидками и качеством обслуживания — путь к успеху.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313861" y="37617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Скидки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52198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Привлекают новых клиентов.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3360539"/>
            <a:ext cx="3651885" cy="365188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88938" y="3660219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3784163"/>
            <a:ext cx="255151" cy="3189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81304" y="37617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Качество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481304" y="4252198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Удерживает текущих покупателей.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3360539"/>
            <a:ext cx="3651885" cy="3651885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274368" y="3660219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3784163"/>
            <a:ext cx="255151" cy="3189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481304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Сервис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481304" y="6248162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Повышает лояльность.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3360539"/>
            <a:ext cx="3651885" cy="3651885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8274368" y="6145649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220" y="6269593"/>
            <a:ext cx="255151" cy="31896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313861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Прибыль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793790" y="6248162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Цель любой стратегии.</a:t>
            </a:r>
            <a:endParaRPr lang="en-US" sz="17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3360539"/>
            <a:ext cx="3651885" cy="3651885"/>
          </a:xfrm>
          <a:prstGeom prst="rect">
            <a:avLst/>
          </a:prstGeom>
        </p:spPr>
      </p:pic>
      <p:sp>
        <p:nvSpPr>
          <p:cNvPr id="22" name="Shape 13"/>
          <p:cNvSpPr/>
          <p:nvPr/>
        </p:nvSpPr>
        <p:spPr>
          <a:xfrm>
            <a:off x="5788938" y="6145649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791" y="6269593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663</Words>
  <Application>Microsoft Office PowerPoint</Application>
  <PresentationFormat>Произвольный</PresentationFormat>
  <Paragraphs>170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Aptos</vt:lpstr>
      <vt:lpstr>Arial</vt:lpstr>
      <vt:lpstr>Brygada 1918</vt:lpstr>
      <vt:lpstr>Brygada 1918 Semi Bold</vt:lpstr>
      <vt:lpstr>Calibri</vt:lpstr>
      <vt:lpstr>Geist</vt:lpstr>
      <vt:lpstr>Geist Bold</vt:lpstr>
      <vt:lpstr>Noto Serif SC Bold</vt:lpstr>
      <vt:lpstr>Office Theme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Олег Герасимчук</cp:lastModifiedBy>
  <cp:revision>2</cp:revision>
  <dcterms:created xsi:type="dcterms:W3CDTF">2025-06-01T03:17:10Z</dcterms:created>
  <dcterms:modified xsi:type="dcterms:W3CDTF">2025-06-01T03:53:47Z</dcterms:modified>
</cp:coreProperties>
</file>